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63" r:id="rId3"/>
    <p:sldId id="285" r:id="rId4"/>
    <p:sldId id="290" r:id="rId5"/>
    <p:sldId id="291" r:id="rId6"/>
    <p:sldId id="297" r:id="rId7"/>
    <p:sldId id="298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49B0-ACBB-4A26-BE18-1563734D3F3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625B-9BDD-4DD8-B2BD-E79F3655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8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55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3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C75F-93E7-C02B-B189-D630F1060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35A8C-AFEC-FF68-A726-9E97D29C4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3F61-9359-5BAC-7782-70B6E037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1DA7-1D33-D7C8-872B-13E7D56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9277-31B5-E820-2BCF-8FE2C5B7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E9DD-4440-44A2-4F63-A53F622F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063C5-C2CE-3949-7564-B63E4B40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FCE1-8C45-AA49-3B86-10B7C271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0AF02-4B41-5953-AC72-D1E9C180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6D077-F3F1-5DF5-D6A6-0CC98338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B78BE-8220-BDB6-F931-B6F79BCCF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FEC9E-74C1-C758-F636-57EB11621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EC00-12BD-DC68-EABE-2DB9DF0B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3145-9B9B-F805-8DAE-5C749898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78AB-FFBE-5E8B-F9D9-42371C6E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221852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8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14534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AA3F-9F13-7713-8DA6-AC2E95B7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BA1B-B287-B680-FD0B-749F58B1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40A9-A0B1-0E87-B479-B1DE2624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5161-C5AF-32B7-9DF5-B168E3DD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3C72-CD2A-E074-A9E8-0291F066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2813-030D-00C3-C6DE-D99B1792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8353A-0CF3-BF71-AC49-C89C6FC04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0754-ED39-615D-D912-9FF31A6C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1538-FB28-7D8D-61EA-9BC942A6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D2095-70EF-C371-6398-B54CAF2A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5978-1D15-9B6C-A9A7-5CA4BB41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6576-9CF2-99F9-3E6E-33531699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A695C-98CF-4908-FDC1-CBF1C7251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A4BB8-0D8A-961E-DA8F-3CB5E719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6E94D-E21D-FF75-990B-961956DC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9665D-9C48-5E72-6F66-9856320A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CAA7-754D-DF52-E021-A3712F45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F56EE-ADB5-BCA7-4DCB-83AA4492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F01D5-D885-639E-A436-A75574D3D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BFA60-616F-D88D-A57B-9504CE05F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F135F-1F56-3970-0260-9A6B9B52A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1717D-24DA-FB4E-FD06-0EF1BC4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CFC5A-30EB-8667-F32D-2D4237D1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739A8-5DCF-0B39-F948-68A244BC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CD57-85A4-9A3A-08AF-EBEC135D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02059-AF30-D08A-930A-93A454F6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8442C-D62A-079C-DC9B-5BAB9817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4E862-3509-B53E-3158-B8C72DF2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33149-F1BC-9C47-6202-47EABDB8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12525-7208-FA97-B56B-53042F3A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9614F-34D2-6266-04A8-C6BDD99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665D-5D31-F951-AA06-1972BF5D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DA0F-18C1-991A-E0DE-0BF6F135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0BB7E-0793-9648-45B2-86A1D5DF2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CE111-2C0F-7587-B5C0-AFB60F22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D7416-C5FA-C403-D925-5B27DB24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039BF-EF19-3E21-B86C-F6BBA6CC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84D2-C64D-7048-9BC6-FDEF0019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5488C-8EF0-48E0-F71A-50B1C43AC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C18A4-A4FC-86F8-4677-2075297B9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CBA6-B94A-8469-CD76-CE0C1B32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220D1-49BC-A090-43A2-5239A18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FF45-FE10-B12B-0916-7C89A721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AE7AD-6461-8886-6412-69DF34DE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51738-9C47-617E-BAF2-A1F7A19B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EF08E-4027-5A2D-9994-B6850F63B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E5642-B673-4C38-BF95-E6B7B11F7BE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53BC-4769-680C-11C4-932CEFA4F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9CC77-35A8-2354-89BE-22593A3FE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F9E0C-BC94-4315-B1C1-07187622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y.ju.edu/Pages/default.asp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aip.bncollege.com/app/" TargetMode="External"/><Relationship Id="rId4" Type="http://schemas.openxmlformats.org/officeDocument/2006/relationships/hyperlink" Target="https://sso.bncollege.com/bes-sp/bessso/saml/juedu/aip/log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nuv7X63y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young girls looking at a laptop screen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3CFE69-79B0-440B-949E-DA17AD83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39895" y="2377000"/>
            <a:ext cx="3775679" cy="23876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800" b="1" dirty="0"/>
              <a:t> JU COURSE MATERIALS ADOPTION PROCESS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753AF9-461F-4049-BB9D-621E76A5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989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Instructions on submitting adoptions through the Adoptions and Insights Portal (AIP)</a:t>
            </a: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0"/>
            <a:ext cx="10515600" cy="1325563"/>
          </a:xfrm>
        </p:spPr>
        <p:txBody>
          <a:bodyPr/>
          <a:lstStyle/>
          <a:p>
            <a:r>
              <a:rPr lang="en-US" dirty="0"/>
              <a:t>Adopting Course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41285"/>
            <a:ext cx="3974900" cy="2465913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en-US" dirty="0"/>
              <a:t>Click on the link found on the </a:t>
            </a:r>
            <a:r>
              <a:rPr lang="en-US" u="sng" dirty="0">
                <a:hlinkClick r:id="rId3"/>
              </a:rPr>
              <a:t>My JU Portal </a:t>
            </a:r>
            <a:r>
              <a:rPr lang="en-US" dirty="0"/>
              <a:t>website for textbook adoptions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To submit your textbook and instructional materials adoption online, please use the </a:t>
            </a:r>
            <a:r>
              <a:rPr lang="en-US" b="0" i="0" u="sng" dirty="0">
                <a:solidFill>
                  <a:srgbClr val="0262B6"/>
                </a:solidFill>
                <a:effectLst/>
                <a:hlinkClick r:id="rId4"/>
              </a:rPr>
              <a:t>Adoptions Insight Portal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and log in using your NID and NID password. </a:t>
            </a:r>
          </a:p>
          <a:p>
            <a:pPr lvl="0" fontAlgn="base"/>
            <a:r>
              <a:rPr lang="en-US" dirty="0"/>
              <a:t>Or visit </a:t>
            </a:r>
            <a:r>
              <a:rPr lang="en-US" dirty="0">
                <a:hlinkClick r:id="rId5"/>
              </a:rPr>
              <a:t>aip.bncollege.com</a:t>
            </a:r>
            <a:endParaRPr lang="en-US" dirty="0"/>
          </a:p>
          <a:p>
            <a:pPr lvl="0" fontAlgn="base"/>
            <a:endParaRPr lang="en-US" dirty="0"/>
          </a:p>
        </p:txBody>
      </p:sp>
      <p:pic>
        <p:nvPicPr>
          <p:cNvPr id="32" name="Picture Placeholder 31" descr="Desktop screenshot">
            <a:extLst>
              <a:ext uri="{FF2B5EF4-FFF2-40B4-BE49-F238E27FC236}">
                <a16:creationId xmlns:a16="http://schemas.microsoft.com/office/drawing/2014/main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r="160"/>
          <a:stretch>
            <a:fillRect/>
          </a:stretch>
        </p:blipFill>
        <p:spPr>
          <a:xfrm>
            <a:off x="5217319" y="1441415"/>
            <a:ext cx="6974680" cy="39449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48FC-AB65-491F-9165-53F1E3F798AE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86938-49E9-1135-FE64-8BE7F7115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319" y="1441415"/>
            <a:ext cx="6976785" cy="192974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BE518F-E562-3446-5BFE-5D84B1A07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13" y="2787267"/>
            <a:ext cx="7068593" cy="31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56" y="-161132"/>
            <a:ext cx="10515600" cy="1325563"/>
          </a:xfrm>
        </p:spPr>
        <p:txBody>
          <a:bodyPr/>
          <a:lstStyle/>
          <a:p>
            <a:r>
              <a:rPr lang="en-US" dirty="0"/>
              <a:t>Adoptions &amp; Insights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50975"/>
            <a:ext cx="3974900" cy="2465913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en-US" dirty="0"/>
              <a:t>Login to the Adoptions and Insights Portal (AIP) using your NID and NID Password</a:t>
            </a:r>
          </a:p>
          <a:p>
            <a:pPr lvl="0" fontAlgn="base"/>
            <a:r>
              <a:rPr lang="en-US" dirty="0"/>
              <a:t>Click on Course List (Found on the left column of the page.)</a:t>
            </a:r>
          </a:p>
          <a:p>
            <a:pPr lvl="0" fontAlgn="base"/>
            <a:r>
              <a:rPr lang="en-US" dirty="0"/>
              <a:t>Courses you are assigned to teach will be listed on the middle of the page.</a:t>
            </a:r>
          </a:p>
          <a:p>
            <a:pPr lvl="0" fontAlgn="base"/>
            <a:r>
              <a:rPr lang="en-US" dirty="0"/>
              <a:t>Find the course you would like to adopt for.</a:t>
            </a:r>
          </a:p>
          <a:p>
            <a:pPr fontAlgn="base"/>
            <a:r>
              <a:rPr lang="en-US" dirty="0"/>
              <a:t>Demo Video: </a:t>
            </a:r>
            <a:r>
              <a:rPr lang="en-US" dirty="0">
                <a:hlinkClick r:id="rId3"/>
              </a:rPr>
              <a:t>https://www.youtube.com/watch?v=rTnuv7X63y8</a:t>
            </a:r>
            <a:endParaRPr lang="en-US" dirty="0"/>
          </a:p>
          <a:p>
            <a:pPr lvl="0" fontAlgn="base"/>
            <a:endParaRPr lang="en-US" dirty="0"/>
          </a:p>
        </p:txBody>
      </p:sp>
      <p:pic>
        <p:nvPicPr>
          <p:cNvPr id="32" name="Picture Placeholder 31" descr="Desktop screenshot">
            <a:extLst>
              <a:ext uri="{FF2B5EF4-FFF2-40B4-BE49-F238E27FC236}">
                <a16:creationId xmlns:a16="http://schemas.microsoft.com/office/drawing/2014/main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" r="160"/>
          <a:stretch>
            <a:fillRect/>
          </a:stretch>
        </p:blipFill>
        <p:spPr>
          <a:xfrm>
            <a:off x="5217319" y="1450975"/>
            <a:ext cx="6974680" cy="3935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06DC5-6655-41F2-8506-7ED2AB77FECB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D10C3-46E4-9A50-97DB-A0A988B2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72" y="1456559"/>
            <a:ext cx="7070427" cy="3950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4AA7DF-987F-F264-C88E-8C79F417089C}"/>
              </a:ext>
            </a:extLst>
          </p:cNvPr>
          <p:cNvSpPr txBox="1"/>
          <p:nvPr/>
        </p:nvSpPr>
        <p:spPr>
          <a:xfrm>
            <a:off x="5354197" y="1810785"/>
            <a:ext cx="583894" cy="238352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6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E74A-E320-4EA5-9C2F-1706252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73" y="0"/>
            <a:ext cx="10515600" cy="1325563"/>
          </a:xfrm>
        </p:spPr>
        <p:txBody>
          <a:bodyPr/>
          <a:lstStyle/>
          <a:p>
            <a:r>
              <a:rPr lang="en-US" dirty="0"/>
              <a:t>One Click Re-Adopt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74AA-B5A1-47EB-BF18-3910E507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15614"/>
            <a:ext cx="3974900" cy="4863723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To Re-Adopt from a past term, use the One Click Re-Adopt function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Select which term you want to use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Deselect any materials you don’t want to Re-adopt</a:t>
            </a:r>
          </a:p>
          <a:p>
            <a:r>
              <a:rPr lang="en-US" dirty="0">
                <a:latin typeface="Arial" panose="020B0604020202020204" pitchFamily="34" charset="0"/>
              </a:rPr>
              <a:t>If teaching multiple sections, </a:t>
            </a:r>
            <a:r>
              <a:rPr lang="en-US" b="0" i="0" dirty="0">
                <a:effectLst/>
                <a:latin typeface="Arial" panose="020B0604020202020204" pitchFamily="34" charset="0"/>
              </a:rPr>
              <a:t>apply your course materials to all or just submit one</a:t>
            </a:r>
          </a:p>
          <a:p>
            <a:r>
              <a:rPr lang="en-US" dirty="0"/>
              <a:t>Click </a:t>
            </a:r>
            <a:r>
              <a:rPr lang="en-US" b="1" dirty="0"/>
              <a:t>Submit Adoption</a:t>
            </a:r>
          </a:p>
          <a:p>
            <a:r>
              <a:rPr lang="en-US" dirty="0"/>
              <a:t>That’s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D5C81-BC1A-4783-87BA-225FA8506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607BB-F326-449B-AFDC-CD751522BABC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0C7B8E-C8F2-A74E-6BA0-F9B092471C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FAEB81-962E-FA97-492A-AA819968B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12" y="1360510"/>
            <a:ext cx="7227294" cy="43815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359E8C1-EDB5-97F9-D4BD-D69ADFC74017}"/>
              </a:ext>
            </a:extLst>
          </p:cNvPr>
          <p:cNvSpPr/>
          <p:nvPr/>
        </p:nvSpPr>
        <p:spPr>
          <a:xfrm>
            <a:off x="10000783" y="4324801"/>
            <a:ext cx="2254370" cy="8262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6E52-2BEC-4593-8A09-FD0179C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89" y="0"/>
            <a:ext cx="10515600" cy="1325563"/>
          </a:xfrm>
        </p:spPr>
        <p:txBody>
          <a:bodyPr/>
          <a:lstStyle/>
          <a:p>
            <a:r>
              <a:rPr lang="en-US" dirty="0"/>
              <a:t>Guided Adoptions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989-6C96-47F7-A423-51D5E9D5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93694"/>
            <a:ext cx="3974900" cy="4985643"/>
          </a:xfrm>
        </p:spPr>
        <p:txBody>
          <a:bodyPr>
            <a:normAutofit fontScale="77500" lnSpcReduction="2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To find new course materials, select the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I'd like to be guided through the adoption process"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View Detailed Adoption History by term, course, or professor</a:t>
            </a:r>
          </a:p>
          <a:p>
            <a:r>
              <a:rPr lang="en-US" dirty="0">
                <a:latin typeface="Arial" panose="020B0604020202020204" pitchFamily="34" charset="0"/>
              </a:rPr>
              <a:t>You can also </a:t>
            </a:r>
            <a:r>
              <a:rPr lang="en-US" b="1" dirty="0">
                <a:latin typeface="Arial" panose="020B0604020202020204" pitchFamily="34" charset="0"/>
              </a:rPr>
              <a:t>Search</a:t>
            </a:r>
            <a:r>
              <a:rPr lang="en-US" dirty="0">
                <a:latin typeface="Arial" panose="020B0604020202020204" pitchFamily="34" charset="0"/>
              </a:rPr>
              <a:t> by </a:t>
            </a:r>
            <a:r>
              <a:rPr lang="en-US" b="1" dirty="0">
                <a:latin typeface="Arial" panose="020B0604020202020204" pitchFamily="34" charset="0"/>
              </a:rPr>
              <a:t>Keyword</a:t>
            </a:r>
            <a:r>
              <a:rPr lang="en-US" dirty="0">
                <a:latin typeface="Arial" panose="020B0604020202020204" pitchFamily="34" charset="0"/>
              </a:rPr>
              <a:t> or </a:t>
            </a:r>
            <a:r>
              <a:rPr lang="en-US" b="1" dirty="0">
                <a:latin typeface="Arial" panose="020B0604020202020204" pitchFamily="34" charset="0"/>
              </a:rPr>
              <a:t>ISBN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View textbook summary, pricing for students, and savings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Select if book is </a:t>
            </a:r>
            <a:r>
              <a:rPr lang="en-US" b="1" i="0" dirty="0">
                <a:effectLst/>
                <a:latin typeface="Arial" panose="020B0604020202020204" pitchFamily="34" charset="0"/>
              </a:rPr>
              <a:t>Required</a:t>
            </a:r>
            <a:r>
              <a:rPr lang="en-US" b="0" i="0" dirty="0">
                <a:effectLst/>
                <a:latin typeface="Arial" panose="020B0604020202020204" pitchFamily="34" charset="0"/>
              </a:rPr>
              <a:t> or </a:t>
            </a:r>
            <a:r>
              <a:rPr lang="en-US" b="1" i="0" dirty="0">
                <a:effectLst/>
                <a:latin typeface="Arial" panose="020B0604020202020204" pitchFamily="34" charset="0"/>
              </a:rPr>
              <a:t>Recommended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Click Add to Course to add as many ISBNs as you need before clicking </a:t>
            </a:r>
            <a:r>
              <a:rPr lang="en-US" b="1" i="0" dirty="0">
                <a:effectLst/>
                <a:latin typeface="Arial" panose="020B0604020202020204" pitchFamily="34" charset="0"/>
              </a:rPr>
              <a:t>Submit Adoption</a:t>
            </a:r>
            <a:endParaRPr lang="en-US" b="1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7989-7020-4944-AF37-ED21524BF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0D8EF-5045-44A0-98F8-1E9FF5A132FD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54223F-6BAC-8FC9-BE4F-A27BF2FF1E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DB4499-9E99-0894-284D-E7DC0955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47" y="1414109"/>
            <a:ext cx="7077505" cy="40297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B14726F-9B5B-E600-C9C3-B31F8286FA90}"/>
              </a:ext>
            </a:extLst>
          </p:cNvPr>
          <p:cNvSpPr/>
          <p:nvPr/>
        </p:nvSpPr>
        <p:spPr>
          <a:xfrm>
            <a:off x="5071847" y="2544896"/>
            <a:ext cx="4435710" cy="73813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9C7F-CEDB-4043-B5A2-F4504509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9" y="0"/>
            <a:ext cx="10515600" cy="1325563"/>
          </a:xfrm>
        </p:spPr>
        <p:txBody>
          <a:bodyPr/>
          <a:lstStyle/>
          <a:p>
            <a:r>
              <a:rPr lang="en-US" dirty="0"/>
              <a:t>No Materials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AE3E-0453-4338-8E8C-C9E1F567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11624"/>
            <a:ext cx="3974900" cy="49677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your course is not using ANY course materials, then you can select “I’m not using any materials for the course”.</a:t>
            </a:r>
          </a:p>
          <a:p>
            <a:r>
              <a:rPr lang="en-US" dirty="0"/>
              <a:t>If your course is using any instructional materials, (access codes, OER, school supplies - even if the item is not sold through the bookstore), submit the adoption through AIP. </a:t>
            </a:r>
          </a:p>
          <a:p>
            <a:endParaRPr lang="en-US" dirty="0"/>
          </a:p>
          <a:p>
            <a:r>
              <a:rPr lang="en-US" dirty="0"/>
              <a:t>Please contact the UCF Campus Store Textbook Department if you need assistance at 407-823-3355 or textbooks@ucf.edu.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63C7-7B00-4EF1-8D7E-8D66CB9CB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57374-E91A-4CF1-8173-E1CFE63CDAF2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26C675-5FB2-E07D-B7BD-2ACD0490C6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DABA7-8CA7-B47D-8683-66D207EE6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19" y="1694801"/>
            <a:ext cx="7052627" cy="31024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F5264E-5F49-A5A8-79B7-7E91468CB604}"/>
              </a:ext>
            </a:extLst>
          </p:cNvPr>
          <p:cNvSpPr/>
          <p:nvPr/>
        </p:nvSpPr>
        <p:spPr>
          <a:xfrm>
            <a:off x="5339369" y="3905956"/>
            <a:ext cx="3172453" cy="7676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9179F4-0024-4529-91A2-A7C1E23CCD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92C93-C7C5-4797-86AF-2E2B3C83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8" y="97371"/>
            <a:ext cx="10515600" cy="1325563"/>
          </a:xfrm>
        </p:spPr>
        <p:txBody>
          <a:bodyPr/>
          <a:lstStyle/>
          <a:p>
            <a:r>
              <a:rPr lang="en-US" dirty="0"/>
              <a:t>Confirming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42090-B1FA-42B4-8061-B8AB02785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D43AE-680D-4293-86A5-A7213B58E06A}"/>
              </a:ext>
            </a:extLst>
          </p:cNvPr>
          <p:cNvSpPr/>
          <p:nvPr/>
        </p:nvSpPr>
        <p:spPr>
          <a:xfrm>
            <a:off x="432000" y="1761144"/>
            <a:ext cx="3957120" cy="26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the box to confirm these materials will be used for the upcoming semester.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Click Submit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412F8-ABF1-4CEB-A92D-C9F458BE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17" y="1444752"/>
            <a:ext cx="7499238" cy="39354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BCF4E0-55B0-4800-B5CE-93DDD270589F}"/>
              </a:ext>
            </a:extLst>
          </p:cNvPr>
          <p:cNvSpPr txBox="1"/>
          <p:nvPr/>
        </p:nvSpPr>
        <p:spPr>
          <a:xfrm>
            <a:off x="9422339" y="6391297"/>
            <a:ext cx="2349661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 Bookstore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BF1C2D-896C-4443-81DD-DF803B589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44" y="1471611"/>
            <a:ext cx="62388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72F4C-B22D-478D-A882-AA1CE5FD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8114"/>
            <a:ext cx="4416224" cy="6503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Need AIP Help? Talk to Us!</a:t>
            </a:r>
          </a:p>
          <a:p>
            <a:r>
              <a:rPr lang="en-US" dirty="0"/>
              <a:t>We have Adoption Support available 24/7!</a:t>
            </a:r>
          </a:p>
          <a:p>
            <a:r>
              <a:rPr lang="en-US" b="1" dirty="0"/>
              <a:t>Phone:</a:t>
            </a:r>
            <a:r>
              <a:rPr lang="en-US" dirty="0"/>
              <a:t> 877-713-6697</a:t>
            </a:r>
          </a:p>
          <a:p>
            <a:r>
              <a:rPr lang="en-US" dirty="0"/>
              <a:t>Chat Box in AIP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JU Bookstore Support</a:t>
            </a:r>
          </a:p>
          <a:p>
            <a:pPr marL="0" indent="0">
              <a:buNone/>
            </a:pPr>
            <a:r>
              <a:rPr lang="en-US" dirty="0"/>
              <a:t>Email: jubookstore@ju.edu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B481C-2B80-4591-ADA9-D959DDDBAF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6C943-85F6-499D-AABB-61CEBDBB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59DD290-C88B-477D-9D89-CCECA2C3EA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b="6603"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705EF-6A35-0600-88B5-E6D9553C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1" y="2700339"/>
            <a:ext cx="28194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431</Words>
  <Application>Microsoft Office PowerPoint</Application>
  <PresentationFormat>Widescreen</PresentationFormat>
  <Paragraphs>63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Times New Roman</vt:lpstr>
      <vt:lpstr>Office Theme</vt:lpstr>
      <vt:lpstr> JU COURSE MATERIALS ADOPTION PROCESS  </vt:lpstr>
      <vt:lpstr>Adopting Course Materials</vt:lpstr>
      <vt:lpstr>Adoptions &amp; Insights Portal</vt:lpstr>
      <vt:lpstr>One Click Re-Adopt</vt:lpstr>
      <vt:lpstr>Guided Adoptions</vt:lpstr>
      <vt:lpstr>No Materials Required</vt:lpstr>
      <vt:lpstr>Confirming Materials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JU COURSE MATERIALS ADOPTION PROCESS  </dc:title>
  <dc:creator>Kiersten Geloneck</dc:creator>
  <cp:lastModifiedBy>Kiersten Geloneck</cp:lastModifiedBy>
  <cp:revision>2</cp:revision>
  <dcterms:created xsi:type="dcterms:W3CDTF">2024-03-13T15:19:16Z</dcterms:created>
  <dcterms:modified xsi:type="dcterms:W3CDTF">2024-03-18T15:05:47Z</dcterms:modified>
</cp:coreProperties>
</file>